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61" r:id="rId5"/>
    <p:sldId id="262" r:id="rId6"/>
    <p:sldId id="263" r:id="rId7"/>
    <p:sldId id="265" r:id="rId8"/>
    <p:sldId id="266" r:id="rId9"/>
    <p:sldId id="269" r:id="rId10"/>
    <p:sldId id="271" r:id="rId11"/>
    <p:sldId id="272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59ED6-58E0-4D35-A79C-59031B49C744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AFE70-BB5D-4C41-B43C-FA1D8BE56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837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198377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684709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005602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135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99117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717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9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5134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783825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69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235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032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089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233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189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763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25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BDF37-983D-4332-A1C0-9A028CDAF658}" type="datetimeFigureOut">
              <a:rPr lang="es-MX" smtClean="0"/>
              <a:t>27/02/2017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11DAA-CFA8-425B-96EF-776DAFC04B2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047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Preguntas de Razonamiento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0969" y="3602038"/>
            <a:ext cx="9144000" cy="1655762"/>
          </a:xfrm>
        </p:spPr>
        <p:txBody>
          <a:bodyPr/>
          <a:lstStyle/>
          <a:p>
            <a:r>
              <a:rPr lang="es-MX" dirty="0" smtClean="0"/>
              <a:t>Energía cinética, potencial y conservación de la Energía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316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rápido </a:t>
            </a:r>
            <a:endParaRPr lang="es-MX" sz="3200" dirty="0"/>
          </a:p>
        </p:txBody>
      </p:sp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 smtClean="0">
                <a:solidFill>
                  <a:srgbClr val="002060"/>
                </a:solidFill>
              </a:rPr>
              <a:t>9. De acuerdo con la gráfica ¿Cómo describirías la rapidez de la patinadora?</a:t>
            </a:r>
            <a:endParaRPr lang="es-MX" sz="2912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949" y="403538"/>
            <a:ext cx="2077188" cy="640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rápido </a:t>
            </a:r>
            <a:endParaRPr lang="es-MX" sz="3200" dirty="0"/>
          </a:p>
        </p:txBody>
      </p:sp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 smtClean="0">
                <a:solidFill>
                  <a:srgbClr val="002060"/>
                </a:solidFill>
              </a:rPr>
              <a:t>10. De acuerdo con la gráfica ¿Cómo describirías la rapidez de la patinadora?</a:t>
            </a:r>
            <a:endParaRPr lang="es-MX" sz="2912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5856" y="403538"/>
            <a:ext cx="2093310" cy="618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40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347729" y="637382"/>
            <a:ext cx="5705341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11479">
              <a:defRPr sz="3509"/>
            </a:pPr>
            <a:r>
              <a:rPr lang="es-MX" sz="3600" b="1" dirty="0" smtClean="0">
                <a:solidFill>
                  <a:srgbClr val="002060"/>
                </a:solidFill>
              </a:rPr>
              <a:t>1. ¿Crees que el patinador logrará pasar el primer pico de la pista?</a:t>
            </a:r>
            <a:r>
              <a:rPr lang="es-MX" sz="2800" dirty="0" smtClean="0"/>
              <a:t/>
            </a:r>
            <a:br>
              <a:rPr lang="es-MX" sz="2800" dirty="0" smtClean="0"/>
            </a:br>
            <a:endParaRPr lang="es-MX" sz="24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</p:txBody>
      </p:sp>
      <p:sp>
        <p:nvSpPr>
          <p:cNvPr id="112" name="Shape 112"/>
          <p:cNvSpPr>
            <a:spLocks noGrp="1"/>
          </p:cNvSpPr>
          <p:nvPr>
            <p:ph type="body" idx="4294967295"/>
          </p:nvPr>
        </p:nvSpPr>
        <p:spPr>
          <a:xfrm>
            <a:off x="656823" y="2389982"/>
            <a:ext cx="8866031" cy="41148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No, debido a que no tiene la </a:t>
            </a:r>
            <a:endParaRPr lang="es-MX" sz="3200" dirty="0" smtClean="0"/>
          </a:p>
          <a:p>
            <a:pPr marL="0" indent="0">
              <a:lnSpc>
                <a:spcPct val="81000"/>
              </a:lnSpc>
              <a:buNone/>
            </a:pPr>
            <a:r>
              <a:rPr lang="es-MX" sz="3200" dirty="0"/>
              <a:t> </a:t>
            </a:r>
            <a:r>
              <a:rPr lang="es-MX" sz="3200" dirty="0" smtClean="0"/>
              <a:t>      </a:t>
            </a:r>
            <a:r>
              <a:rPr lang="es-MX" sz="3200" dirty="0" smtClean="0"/>
              <a:t>suficiente </a:t>
            </a:r>
            <a:r>
              <a:rPr lang="es-MX" sz="3200" dirty="0" smtClean="0"/>
              <a:t>energía potencial.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 smtClean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Sí, por que toda su energía potencial se convertirá en energía cinética.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 smtClean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Sí, porque parte de su energía se convertirá en cinética y otra parte se convertirá en potencial. </a:t>
            </a:r>
            <a:endParaRPr lang="es-MX" sz="32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2164" y="128787"/>
            <a:ext cx="5614108" cy="342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024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347729" y="637382"/>
            <a:ext cx="5705341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11479">
              <a:defRPr sz="3509"/>
            </a:pPr>
            <a:r>
              <a:rPr lang="es-MX" sz="3600" b="1" dirty="0">
                <a:solidFill>
                  <a:srgbClr val="002060"/>
                </a:solidFill>
              </a:rPr>
              <a:t>2</a:t>
            </a:r>
            <a:r>
              <a:rPr lang="es-MX" sz="3600" b="1" dirty="0" smtClean="0">
                <a:solidFill>
                  <a:srgbClr val="002060"/>
                </a:solidFill>
              </a:rPr>
              <a:t>. ¿Crees que el patinador logrará pasar el primer pico de la pista?</a:t>
            </a:r>
            <a:r>
              <a:rPr lang="es-MX" sz="2800" dirty="0" smtClean="0"/>
              <a:t/>
            </a:r>
            <a:br>
              <a:rPr lang="es-MX" sz="2800" dirty="0" smtClean="0"/>
            </a:br>
            <a:endParaRPr lang="es-MX" sz="24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</p:txBody>
      </p:sp>
      <p:sp>
        <p:nvSpPr>
          <p:cNvPr id="112" name="Shape 112"/>
          <p:cNvSpPr>
            <a:spLocks noGrp="1"/>
          </p:cNvSpPr>
          <p:nvPr>
            <p:ph type="body" idx="4294967295"/>
          </p:nvPr>
        </p:nvSpPr>
        <p:spPr>
          <a:xfrm>
            <a:off x="656823" y="2389982"/>
            <a:ext cx="8866031" cy="41148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No, debido a que no tiene la </a:t>
            </a:r>
            <a:endParaRPr lang="es-MX" sz="3200" dirty="0" smtClean="0"/>
          </a:p>
          <a:p>
            <a:pPr marL="0" indent="0">
              <a:lnSpc>
                <a:spcPct val="81000"/>
              </a:lnSpc>
              <a:buNone/>
            </a:pPr>
            <a:r>
              <a:rPr lang="es-MX" sz="3200" dirty="0"/>
              <a:t> </a:t>
            </a:r>
            <a:r>
              <a:rPr lang="es-MX" sz="3200" dirty="0" smtClean="0"/>
              <a:t>     </a:t>
            </a:r>
            <a:r>
              <a:rPr lang="es-MX" sz="3200" dirty="0" smtClean="0"/>
              <a:t>suficiente </a:t>
            </a:r>
            <a:r>
              <a:rPr lang="es-MX" sz="3200" dirty="0" smtClean="0"/>
              <a:t>energía potencial.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 smtClean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Sí, por que toda su energía potencial se convertirá en energía cinética.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 smtClean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 smtClean="0"/>
              <a:t>Sí, porque parte de su energía se convertirá en cinética y otra parte se convertirá en potencial. </a:t>
            </a:r>
            <a:endParaRPr lang="es-MX" sz="32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464" y="154547"/>
            <a:ext cx="5790373" cy="318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590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title"/>
          </p:nvPr>
        </p:nvSpPr>
        <p:spPr>
          <a:xfrm>
            <a:off x="904204" y="156371"/>
            <a:ext cx="10612191" cy="13716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52043">
              <a:defRPr sz="3387"/>
            </a:pPr>
            <a:r>
              <a:rPr lang="es-MX" sz="3600" b="1" dirty="0" smtClean="0">
                <a:solidFill>
                  <a:srgbClr val="002060"/>
                </a:solidFill>
              </a:rPr>
              <a:t>3. </a:t>
            </a:r>
            <a:r>
              <a:rPr sz="3600" b="1" dirty="0" err="1" smtClean="0">
                <a:solidFill>
                  <a:srgbClr val="002060"/>
                </a:solidFill>
              </a:rPr>
              <a:t>En</a:t>
            </a:r>
            <a:r>
              <a:rPr sz="3600" b="1" dirty="0" smtClean="0">
                <a:solidFill>
                  <a:srgbClr val="002060"/>
                </a:solidFill>
              </a:rPr>
              <a:t> </a:t>
            </a:r>
            <a:r>
              <a:rPr sz="3600" b="1" dirty="0">
                <a:solidFill>
                  <a:srgbClr val="002060"/>
                </a:solidFill>
              </a:rPr>
              <a:t>el </a:t>
            </a:r>
            <a:r>
              <a:rPr sz="3600" b="1" dirty="0" err="1">
                <a:solidFill>
                  <a:srgbClr val="002060"/>
                </a:solidFill>
              </a:rPr>
              <a:t>momento</a:t>
            </a:r>
            <a:r>
              <a:rPr sz="3600" b="1" dirty="0">
                <a:solidFill>
                  <a:srgbClr val="002060"/>
                </a:solidFill>
              </a:rPr>
              <a:t> que </a:t>
            </a:r>
            <a:r>
              <a:rPr sz="3600" b="1" dirty="0" err="1">
                <a:solidFill>
                  <a:srgbClr val="002060"/>
                </a:solidFill>
              </a:rPr>
              <a:t>sigue</a:t>
            </a:r>
            <a:r>
              <a:rPr sz="3600" b="1" dirty="0">
                <a:solidFill>
                  <a:srgbClr val="002060"/>
                </a:solidFill>
              </a:rPr>
              <a:t> </a:t>
            </a:r>
            <a:r>
              <a:rPr sz="3600" b="1" dirty="0" err="1">
                <a:solidFill>
                  <a:srgbClr val="002060"/>
                </a:solidFill>
              </a:rPr>
              <a:t>en</a:t>
            </a:r>
            <a:r>
              <a:rPr sz="3600" b="1" dirty="0">
                <a:solidFill>
                  <a:srgbClr val="002060"/>
                </a:solidFill>
              </a:rPr>
              <a:t> la </a:t>
            </a:r>
            <a:r>
              <a:rPr sz="3600" b="1" dirty="0" err="1">
                <a:solidFill>
                  <a:srgbClr val="002060"/>
                </a:solidFill>
              </a:rPr>
              <a:t>simulación</a:t>
            </a:r>
            <a:r>
              <a:rPr sz="3600" b="1" dirty="0">
                <a:solidFill>
                  <a:srgbClr val="002060"/>
                </a:solidFill>
              </a:rPr>
              <a:t>, la </a:t>
            </a:r>
            <a:r>
              <a:rPr sz="3600" b="1" dirty="0" err="1">
                <a:solidFill>
                  <a:srgbClr val="002060"/>
                </a:solidFill>
              </a:rPr>
              <a:t>porción</a:t>
            </a:r>
            <a:r>
              <a:rPr sz="3600" b="1" dirty="0">
                <a:solidFill>
                  <a:srgbClr val="002060"/>
                </a:solidFill>
              </a:rPr>
              <a:t> de la </a:t>
            </a:r>
            <a:r>
              <a:rPr sz="3600" b="1" dirty="0" err="1">
                <a:solidFill>
                  <a:srgbClr val="002060"/>
                </a:solidFill>
              </a:rPr>
              <a:t>energía</a:t>
            </a:r>
            <a:r>
              <a:rPr sz="3600" b="1" dirty="0">
                <a:solidFill>
                  <a:srgbClr val="002060"/>
                </a:solidFill>
              </a:rPr>
              <a:t> </a:t>
            </a:r>
            <a:r>
              <a:rPr sz="3600" b="1" dirty="0" err="1">
                <a:solidFill>
                  <a:srgbClr val="002060"/>
                </a:solidFill>
              </a:rPr>
              <a:t>cinética</a:t>
            </a:r>
            <a:r>
              <a:rPr sz="3600" b="1" dirty="0">
                <a:solidFill>
                  <a:srgbClr val="002060"/>
                </a:solidFill>
              </a:rPr>
              <a:t> de la </a:t>
            </a:r>
            <a:r>
              <a:rPr sz="3600" b="1" dirty="0" err="1">
                <a:solidFill>
                  <a:srgbClr val="002060"/>
                </a:solidFill>
              </a:rPr>
              <a:t>grafica</a:t>
            </a:r>
            <a:r>
              <a:rPr sz="3600" b="1" dirty="0">
                <a:solidFill>
                  <a:srgbClr val="002060"/>
                </a:solidFill>
              </a:rPr>
              <a:t> circular </a:t>
            </a:r>
            <a:r>
              <a:rPr sz="3600" b="1" dirty="0" err="1">
                <a:solidFill>
                  <a:srgbClr val="002060"/>
                </a:solidFill>
              </a:rPr>
              <a:t>crece</a:t>
            </a:r>
            <a:r>
              <a:rPr sz="3600" b="1" dirty="0">
                <a:solidFill>
                  <a:srgbClr val="002060"/>
                </a:solidFill>
              </a:rPr>
              <a:t>, </a:t>
            </a:r>
            <a:r>
              <a:rPr sz="3600" b="1" dirty="0" err="1">
                <a:solidFill>
                  <a:srgbClr val="002060"/>
                </a:solidFill>
              </a:rPr>
              <a:t>entonces</a:t>
            </a:r>
            <a:r>
              <a:rPr sz="36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28" name="Shape 128"/>
          <p:cNvSpPr>
            <a:spLocks noGrp="1"/>
          </p:cNvSpPr>
          <p:nvPr>
            <p:ph type="body" sz="half" idx="4294967295"/>
          </p:nvPr>
        </p:nvSpPr>
        <p:spPr>
          <a:xfrm>
            <a:off x="1309352" y="4303691"/>
            <a:ext cx="9496023" cy="22860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arriba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pista</a:t>
            </a:r>
            <a:r>
              <a:rPr dirty="0"/>
              <a:t> (</a:t>
            </a:r>
            <a:r>
              <a:rPr dirty="0" err="1"/>
              <a:t>hacia</a:t>
            </a:r>
            <a:r>
              <a:rPr dirty="0"/>
              <a:t> la </a:t>
            </a:r>
            <a:r>
              <a:rPr dirty="0" err="1"/>
              <a:t>izquierda</a:t>
            </a:r>
            <a:r>
              <a:rPr dirty="0" smtClean="0"/>
              <a:t>)</a:t>
            </a:r>
            <a:endParaRPr lang="es-MX" dirty="0" smtClean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endParaRPr lang="es-MX"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 smtClean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abajo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pista</a:t>
            </a:r>
            <a:r>
              <a:rPr dirty="0"/>
              <a:t> (</a:t>
            </a:r>
            <a:r>
              <a:rPr dirty="0" err="1"/>
              <a:t>hacia</a:t>
            </a:r>
            <a:r>
              <a:rPr dirty="0"/>
              <a:t> la </a:t>
            </a:r>
            <a:r>
              <a:rPr dirty="0" err="1"/>
              <a:t>derecha</a:t>
            </a:r>
            <a:r>
              <a:rPr dirty="0" smtClean="0"/>
              <a:t>)</a:t>
            </a:r>
            <a:endParaRPr lang="es-MX" dirty="0" smtClean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endParaRPr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/>
              <a:t>No hay </a:t>
            </a:r>
            <a:r>
              <a:rPr dirty="0" err="1"/>
              <a:t>manera</a:t>
            </a:r>
            <a:r>
              <a:rPr dirty="0"/>
              <a:t> de </a:t>
            </a:r>
            <a:r>
              <a:rPr dirty="0" err="1"/>
              <a:t>saberlo</a:t>
            </a:r>
            <a:endParaRPr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262" y="1527971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0974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674254" y="304801"/>
            <a:ext cx="963769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74904">
              <a:defRPr sz="3607"/>
            </a:pPr>
            <a:r>
              <a:rPr lang="es-MX" sz="3200" b="1" dirty="0">
                <a:solidFill>
                  <a:srgbClr val="002060"/>
                </a:solidFill>
              </a:rPr>
              <a:t>4</a:t>
            </a:r>
            <a:r>
              <a:rPr sz="3200" b="1" dirty="0" smtClean="0">
                <a:solidFill>
                  <a:srgbClr val="002060"/>
                </a:solidFill>
              </a:rPr>
              <a:t>.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el </a:t>
            </a:r>
            <a:r>
              <a:rPr sz="3200" b="1" dirty="0" err="1">
                <a:solidFill>
                  <a:srgbClr val="002060"/>
                </a:solidFill>
              </a:rPr>
              <a:t>momento</a:t>
            </a:r>
            <a:r>
              <a:rPr sz="3200" b="1" dirty="0">
                <a:solidFill>
                  <a:srgbClr val="002060"/>
                </a:solidFill>
              </a:rPr>
              <a:t> que </a:t>
            </a:r>
            <a:r>
              <a:rPr sz="3200" b="1" dirty="0" err="1">
                <a:solidFill>
                  <a:srgbClr val="002060"/>
                </a:solidFill>
              </a:rPr>
              <a:t>sigue</a:t>
            </a:r>
            <a:r>
              <a:rPr sz="3200" b="1" dirty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la </a:t>
            </a:r>
            <a:r>
              <a:rPr sz="3200" b="1" dirty="0" err="1">
                <a:solidFill>
                  <a:srgbClr val="002060"/>
                </a:solidFill>
              </a:rPr>
              <a:t>simulación</a:t>
            </a:r>
            <a:r>
              <a:rPr sz="3200" b="1" dirty="0">
                <a:solidFill>
                  <a:srgbClr val="002060"/>
                </a:solidFill>
              </a:rPr>
              <a:t>, la </a:t>
            </a:r>
            <a:r>
              <a:rPr sz="3200" b="1" dirty="0" err="1">
                <a:solidFill>
                  <a:srgbClr val="002060"/>
                </a:solidFill>
              </a:rPr>
              <a:t>porción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sz="3200" b="1" dirty="0" err="1">
                <a:solidFill>
                  <a:srgbClr val="002060"/>
                </a:solidFill>
              </a:rPr>
              <a:t>energía</a:t>
            </a:r>
            <a:r>
              <a:rPr sz="3200" b="1" dirty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cinética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sz="3200" b="1" dirty="0" err="1">
                <a:solidFill>
                  <a:srgbClr val="002060"/>
                </a:solidFill>
              </a:rPr>
              <a:t>grafica</a:t>
            </a:r>
            <a:r>
              <a:rPr sz="3200" b="1" dirty="0">
                <a:solidFill>
                  <a:srgbClr val="002060"/>
                </a:solidFill>
              </a:rPr>
              <a:t> circular </a:t>
            </a:r>
            <a:r>
              <a:rPr sz="3200" b="1" dirty="0" err="1">
                <a:solidFill>
                  <a:srgbClr val="002060"/>
                </a:solidFill>
              </a:rPr>
              <a:t>crece</a:t>
            </a:r>
            <a:r>
              <a:rPr sz="3200" b="1" dirty="0">
                <a:solidFill>
                  <a:srgbClr val="002060"/>
                </a:solidFill>
              </a:rPr>
              <a:t>, </a:t>
            </a:r>
            <a:r>
              <a:rPr sz="3200" b="1" dirty="0" err="1">
                <a:solidFill>
                  <a:srgbClr val="002060"/>
                </a:solidFill>
              </a:rPr>
              <a:t>entonces</a:t>
            </a:r>
            <a:r>
              <a:rPr sz="32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sz="half" idx="4294967295"/>
          </p:nvPr>
        </p:nvSpPr>
        <p:spPr>
          <a:xfrm>
            <a:off x="1776513" y="4387479"/>
            <a:ext cx="8382001" cy="2286001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permanece</a:t>
            </a:r>
            <a:r>
              <a:rPr sz="2700" dirty="0"/>
              <a:t> </a:t>
            </a:r>
            <a:r>
              <a:rPr sz="2700" dirty="0" err="1"/>
              <a:t>igual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también</a:t>
            </a:r>
            <a:r>
              <a:rPr sz="2700" dirty="0"/>
              <a:t> </a:t>
            </a:r>
            <a:r>
              <a:rPr sz="2700" dirty="0" err="1"/>
              <a:t>crece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disminuye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No hay </a:t>
            </a:r>
            <a:r>
              <a:rPr sz="2700" dirty="0" err="1"/>
              <a:t>manera</a:t>
            </a:r>
            <a:r>
              <a:rPr sz="2700" dirty="0"/>
              <a:t> de </a:t>
            </a:r>
            <a:r>
              <a:rPr sz="2700" dirty="0" err="1"/>
              <a:t>saberlo</a:t>
            </a:r>
            <a:endParaRPr sz="27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6882" y="1604904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54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1076457" y="279042"/>
            <a:ext cx="9831947" cy="1447800"/>
          </a:xfrm>
          <a:prstGeom prst="rect">
            <a:avLst/>
          </a:prstGeom>
        </p:spPr>
        <p:txBody>
          <a:bodyPr/>
          <a:lstStyle/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5</a:t>
            </a:r>
            <a:r>
              <a:rPr sz="3200" b="1" dirty="0" smtClean="0">
                <a:solidFill>
                  <a:srgbClr val="002060"/>
                </a:solidFill>
              </a:rPr>
              <a:t>.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el </a:t>
            </a:r>
            <a:r>
              <a:rPr sz="3200" b="1" dirty="0" err="1">
                <a:solidFill>
                  <a:srgbClr val="002060"/>
                </a:solidFill>
              </a:rPr>
              <a:t>momento</a:t>
            </a:r>
            <a:r>
              <a:rPr sz="3200" b="1" dirty="0">
                <a:solidFill>
                  <a:srgbClr val="002060"/>
                </a:solidFill>
              </a:rPr>
              <a:t> que </a:t>
            </a:r>
            <a:r>
              <a:rPr sz="3200" b="1" dirty="0" err="1">
                <a:solidFill>
                  <a:srgbClr val="002060"/>
                </a:solidFill>
              </a:rPr>
              <a:t>sigue</a:t>
            </a:r>
            <a:r>
              <a:rPr sz="3200" b="1" dirty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la </a:t>
            </a:r>
            <a:r>
              <a:rPr sz="3200" b="1" dirty="0" err="1">
                <a:solidFill>
                  <a:srgbClr val="002060"/>
                </a:solidFill>
              </a:rPr>
              <a:t>simulación</a:t>
            </a:r>
            <a:r>
              <a:rPr sz="3200" b="1" dirty="0">
                <a:solidFill>
                  <a:srgbClr val="002060"/>
                </a:solidFill>
              </a:rPr>
              <a:t>, la </a:t>
            </a:r>
            <a:r>
              <a:rPr sz="3200" b="1" dirty="0" err="1">
                <a:solidFill>
                  <a:srgbClr val="002060"/>
                </a:solidFill>
              </a:rPr>
              <a:t>porción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lang="es-MX" sz="3200" b="1" dirty="0" smtClean="0">
                <a:solidFill>
                  <a:srgbClr val="002060"/>
                </a:solidFill>
              </a:rPr>
              <a:t>energía</a:t>
            </a:r>
            <a:r>
              <a:rPr sz="3200" b="1" dirty="0" smtClean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cinética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sz="3200" b="1" dirty="0" err="1">
                <a:solidFill>
                  <a:srgbClr val="002060"/>
                </a:solidFill>
              </a:rPr>
              <a:t>grafica</a:t>
            </a:r>
            <a:r>
              <a:rPr sz="3200" b="1" dirty="0">
                <a:solidFill>
                  <a:srgbClr val="002060"/>
                </a:solidFill>
              </a:rPr>
              <a:t> circular </a:t>
            </a:r>
            <a:r>
              <a:rPr lang="es-MX" sz="3200" b="1" dirty="0" smtClean="0">
                <a:solidFill>
                  <a:srgbClr val="002060"/>
                </a:solidFill>
              </a:rPr>
              <a:t>disminuye</a:t>
            </a:r>
            <a:r>
              <a:rPr sz="3200" b="1" dirty="0" smtClean="0">
                <a:solidFill>
                  <a:srgbClr val="002060"/>
                </a:solidFill>
              </a:rPr>
              <a:t>, </a:t>
            </a:r>
            <a:r>
              <a:rPr sz="3200" b="1" dirty="0" err="1">
                <a:solidFill>
                  <a:srgbClr val="002060"/>
                </a:solidFill>
              </a:rPr>
              <a:t>entonces</a:t>
            </a:r>
            <a:r>
              <a:rPr sz="2912" dirty="0"/>
              <a:t>:</a:t>
            </a:r>
          </a:p>
        </p:txBody>
      </p:sp>
      <p:sp>
        <p:nvSpPr>
          <p:cNvPr id="140" name="Shape 140"/>
          <p:cNvSpPr>
            <a:spLocks noGrp="1"/>
          </p:cNvSpPr>
          <p:nvPr>
            <p:ph type="body" sz="half" idx="4294967295"/>
          </p:nvPr>
        </p:nvSpPr>
        <p:spPr>
          <a:xfrm>
            <a:off x="793124" y="4412515"/>
            <a:ext cx="7772400" cy="1905000"/>
          </a:xfrm>
          <a:prstGeom prst="rect">
            <a:avLst/>
          </a:prstGeom>
        </p:spPr>
        <p:txBody>
          <a:bodyPr vert="horz" lIns="50800" tIns="50800" rIns="50800" bIns="50800" rtlCol="0">
            <a:noAutofit/>
          </a:bodyPr>
          <a:lstStyle/>
          <a:p>
            <a:pPr marL="609600" indent="-609600">
              <a:lnSpc>
                <a:spcPct val="150000"/>
              </a:lnSpc>
              <a:buAutoNum type="alphaUcPeriod"/>
            </a:pPr>
            <a:r>
              <a:rPr dirty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mas </a:t>
            </a:r>
            <a:r>
              <a:rPr dirty="0" err="1" smtClean="0"/>
              <a:t>rápido</a:t>
            </a:r>
            <a:endParaRPr sz="2000" dirty="0"/>
          </a:p>
          <a:p>
            <a:pPr marL="609600" indent="-609600">
              <a:lnSpc>
                <a:spcPct val="150000"/>
              </a:lnSpc>
              <a:buAutoNum type="alphaUcPeriod"/>
            </a:pPr>
            <a:r>
              <a:rPr dirty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mas lento </a:t>
            </a:r>
          </a:p>
          <a:p>
            <a:pPr marL="609600" indent="-609600">
              <a:lnSpc>
                <a:spcPct val="150000"/>
              </a:lnSpc>
              <a:buAutoNum type="alphaUcPeriod"/>
            </a:pPr>
            <a:r>
              <a:rPr dirty="0"/>
              <a:t>No hay </a:t>
            </a:r>
            <a:r>
              <a:rPr dirty="0" err="1"/>
              <a:t>manera</a:t>
            </a:r>
            <a:r>
              <a:rPr dirty="0"/>
              <a:t> de </a:t>
            </a:r>
            <a:r>
              <a:rPr dirty="0" err="1"/>
              <a:t>saberlo</a:t>
            </a:r>
            <a:endParaRPr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653" y="1726842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9929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>
            <a:off x="4529647" y="1726842"/>
            <a:ext cx="5773451" cy="4622075"/>
            <a:chOff x="0" y="0"/>
            <a:chExt cx="2465223" cy="2228369"/>
          </a:xfrm>
        </p:grpSpPr>
        <p:pic>
          <p:nvPicPr>
            <p:cNvPr id="5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3891"/>
              <a:ext cx="2465223" cy="2179930"/>
            </a:xfrm>
            <a:prstGeom prst="rect">
              <a:avLst/>
            </a:prstGeom>
          </p:spPr>
        </p:pic>
        <p:sp>
          <p:nvSpPr>
            <p:cNvPr id="6" name="Oval 22"/>
            <p:cNvSpPr/>
            <p:nvPr/>
          </p:nvSpPr>
          <p:spPr>
            <a:xfrm>
              <a:off x="43892" y="73152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8" name="Oval 24"/>
            <p:cNvSpPr/>
            <p:nvPr/>
          </p:nvSpPr>
          <p:spPr>
            <a:xfrm>
              <a:off x="577901" y="1016813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9" name="Oval 25"/>
            <p:cNvSpPr/>
            <p:nvPr/>
          </p:nvSpPr>
          <p:spPr>
            <a:xfrm>
              <a:off x="943661" y="1572768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0" name="Oval 26"/>
            <p:cNvSpPr/>
            <p:nvPr/>
          </p:nvSpPr>
          <p:spPr>
            <a:xfrm>
              <a:off x="1660551" y="2099462"/>
              <a:ext cx="128901" cy="12890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1" name="Text Box 27"/>
            <p:cNvSpPr txBox="1"/>
            <p:nvPr/>
          </p:nvSpPr>
          <p:spPr>
            <a:xfrm>
              <a:off x="160629" y="0"/>
              <a:ext cx="357195" cy="35478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A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Box 28"/>
            <p:cNvSpPr txBox="1"/>
            <p:nvPr/>
          </p:nvSpPr>
          <p:spPr>
            <a:xfrm>
              <a:off x="408675" y="401485"/>
              <a:ext cx="348345" cy="34432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29"/>
            <p:cNvSpPr txBox="1"/>
            <p:nvPr/>
          </p:nvSpPr>
          <p:spPr>
            <a:xfrm>
              <a:off x="686319" y="861795"/>
              <a:ext cx="342714" cy="3403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C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30"/>
            <p:cNvSpPr txBox="1"/>
            <p:nvPr/>
          </p:nvSpPr>
          <p:spPr>
            <a:xfrm>
              <a:off x="1044083" y="1394936"/>
              <a:ext cx="362022" cy="3572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D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Box 31"/>
            <p:cNvSpPr txBox="1"/>
            <p:nvPr/>
          </p:nvSpPr>
          <p:spPr>
            <a:xfrm>
              <a:off x="1620881" y="1803927"/>
              <a:ext cx="334669" cy="34674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E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Shape 139"/>
          <p:cNvSpPr>
            <a:spLocks noGrp="1"/>
          </p:cNvSpPr>
          <p:nvPr>
            <p:ph type="title"/>
          </p:nvPr>
        </p:nvSpPr>
        <p:spPr>
          <a:xfrm>
            <a:off x="1076457" y="279042"/>
            <a:ext cx="9831947" cy="1447800"/>
          </a:xfrm>
          <a:prstGeom prst="rect">
            <a:avLst/>
          </a:prstGeom>
        </p:spPr>
        <p:txBody>
          <a:bodyPr/>
          <a:lstStyle/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6</a:t>
            </a:r>
            <a:r>
              <a:rPr sz="3200" b="1" dirty="0" smtClean="0">
                <a:solidFill>
                  <a:srgbClr val="002060"/>
                </a:solidFill>
              </a:rPr>
              <a:t>. </a:t>
            </a:r>
            <a:r>
              <a:rPr lang="es-MX" sz="3200" b="1" dirty="0" smtClean="0">
                <a:solidFill>
                  <a:srgbClr val="002060"/>
                </a:solidFill>
              </a:rPr>
              <a:t>La gráfica de barras muestra la energía de la patinadora ¿En que parte de la pista se encuentra?</a:t>
            </a:r>
            <a:endParaRPr sz="2912" dirty="0"/>
          </a:p>
        </p:txBody>
      </p:sp>
      <p:sp>
        <p:nvSpPr>
          <p:cNvPr id="18" name="Oval 24"/>
          <p:cNvSpPr/>
          <p:nvPr/>
        </p:nvSpPr>
        <p:spPr>
          <a:xfrm>
            <a:off x="5173422" y="2783245"/>
            <a:ext cx="301359" cy="26691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393" y="1695757"/>
            <a:ext cx="1653458" cy="476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870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4404" y="5181600"/>
            <a:ext cx="27592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</a:rPr>
              <a:t>Energía Potencial</a:t>
            </a:r>
            <a:endParaRPr lang="es-MX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228600" y="2590800"/>
          <a:ext cx="242887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map Image" r:id="rId3" imgW="1905165" imgH="1912786" progId="PBrush">
                  <p:embed/>
                </p:oleObj>
              </mc:Choice>
              <mc:Fallback>
                <p:oleObj name="Bitmap Image" r:id="rId3" imgW="1905165" imgH="1912786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590800"/>
                        <a:ext cx="2428875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242400" y="1857107"/>
            <a:ext cx="269480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dirty="0" smtClean="0">
                <a:solidFill>
                  <a:srgbClr val="00CC00"/>
                </a:solidFill>
              </a:rPr>
              <a:t>Energía Cinética</a:t>
            </a:r>
            <a:endParaRPr lang="es-MX" sz="3600" dirty="0">
              <a:solidFill>
                <a:srgbClr val="00CC00"/>
              </a:solidFill>
            </a:endParaRPr>
          </a:p>
        </p:txBody>
      </p:sp>
      <p:sp>
        <p:nvSpPr>
          <p:cNvPr id="13" name="Shape 139"/>
          <p:cNvSpPr txBox="1">
            <a:spLocks/>
          </p:cNvSpPr>
          <p:nvPr/>
        </p:nvSpPr>
        <p:spPr>
          <a:xfrm>
            <a:off x="521120" y="546994"/>
            <a:ext cx="9831947" cy="1447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 smtClean="0">
                <a:solidFill>
                  <a:srgbClr val="002060"/>
                </a:solidFill>
              </a:rPr>
              <a:t>7. a gráfica de pastel muestra la energía de la patinadora ¿En que parte de la pista se encuentra?</a:t>
            </a:r>
            <a:endParaRPr lang="es-MX" sz="2912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1275" y="1714634"/>
            <a:ext cx="5353050" cy="4819650"/>
          </a:xfrm>
          <a:prstGeom prst="rect">
            <a:avLst/>
          </a:prstGeom>
        </p:spPr>
      </p:pic>
      <p:sp>
        <p:nvSpPr>
          <p:cNvPr id="15" name="Elipse 14"/>
          <p:cNvSpPr/>
          <p:nvPr/>
        </p:nvSpPr>
        <p:spPr>
          <a:xfrm>
            <a:off x="5385577" y="3810000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Elipse 15"/>
          <p:cNvSpPr/>
          <p:nvPr/>
        </p:nvSpPr>
        <p:spPr>
          <a:xfrm>
            <a:off x="5769797" y="4541949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Elipse 16"/>
          <p:cNvSpPr/>
          <p:nvPr/>
        </p:nvSpPr>
        <p:spPr>
          <a:xfrm>
            <a:off x="6205532" y="5351172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Elipse 17"/>
          <p:cNvSpPr/>
          <p:nvPr/>
        </p:nvSpPr>
        <p:spPr>
          <a:xfrm>
            <a:off x="7200797" y="6224699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CuadroTexto 18"/>
          <p:cNvSpPr txBox="1"/>
          <p:nvPr/>
        </p:nvSpPr>
        <p:spPr>
          <a:xfrm>
            <a:off x="5697921" y="3548060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A</a:t>
            </a:r>
            <a:endParaRPr lang="es-MX" sz="28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6073324" y="432074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B</a:t>
            </a:r>
            <a:endParaRPr lang="es-MX" sz="2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509059" y="5214732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C</a:t>
            </a:r>
            <a:endParaRPr lang="es-MX" sz="28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00797" y="5788779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D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813935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 smtClean="0"/>
              <a:t>Esta yendo muy rápido </a:t>
            </a:r>
            <a:endParaRPr lang="es-MX" sz="3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2333" y="223233"/>
            <a:ext cx="2176528" cy="6275184"/>
          </a:xfrm>
          <a:prstGeom prst="rect">
            <a:avLst/>
          </a:prstGeom>
        </p:spPr>
      </p:pic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8</a:t>
            </a:r>
            <a:r>
              <a:rPr lang="es-MX" sz="3200" b="1" dirty="0" smtClean="0">
                <a:solidFill>
                  <a:srgbClr val="002060"/>
                </a:solidFill>
              </a:rPr>
              <a:t>. De acuerdo con la gráfica ¿Cómo describirías la rapidez de la patinadora?</a:t>
            </a:r>
            <a:endParaRPr lang="es-MX" sz="2912" dirty="0"/>
          </a:p>
        </p:txBody>
      </p:sp>
    </p:spTree>
    <p:extLst>
      <p:ext uri="{BB962C8B-B14F-4D97-AF65-F5344CB8AC3E}">
        <p14:creationId xmlns:p14="http://schemas.microsoft.com/office/powerpoint/2010/main" val="11905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456</Words>
  <Application>Microsoft Office PowerPoint</Application>
  <PresentationFormat>Panorámica</PresentationFormat>
  <Paragraphs>70</Paragraphs>
  <Slides>11</Slides>
  <Notes>5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Bitmap Image</vt:lpstr>
      <vt:lpstr>Preguntas de Razonamiento</vt:lpstr>
      <vt:lpstr>1. ¿Crees que el patinador logrará pasar el primer pico de la pista? </vt:lpstr>
      <vt:lpstr>2. ¿Crees que el patinador logrará pasar el primer pico de la pista? </vt:lpstr>
      <vt:lpstr>3. En el momento que sigue en la simulación, la porción de la energía cinética de la grafica circular crece, entonces:</vt:lpstr>
      <vt:lpstr>4. En el momento que sigue en la simulación, la porción de la energía cinética de la grafica circular crece, entonces:</vt:lpstr>
      <vt:lpstr>5. En el momento que sigue en la simulación, la porción de la energía cinética de la grafica circular disminuye, entonces:</vt:lpstr>
      <vt:lpstr>6. La gráfica de barras muestra la energía de la patinadora ¿En que parte de la pista se encuentra?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lopez</dc:creator>
  <cp:lastModifiedBy>diana lopez</cp:lastModifiedBy>
  <cp:revision>9</cp:revision>
  <dcterms:created xsi:type="dcterms:W3CDTF">2017-02-25T00:35:52Z</dcterms:created>
  <dcterms:modified xsi:type="dcterms:W3CDTF">2017-02-27T21:23:52Z</dcterms:modified>
</cp:coreProperties>
</file>